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68" r:id="rId7"/>
    <p:sldId id="260" r:id="rId8"/>
    <p:sldId id="262" r:id="rId9"/>
    <p:sldId id="263" r:id="rId10"/>
    <p:sldId id="270" r:id="rId11"/>
    <p:sldId id="264" r:id="rId12"/>
    <p:sldId id="265" r:id="rId13"/>
    <p:sldId id="266" r:id="rId14"/>
    <p:sldId id="267" r:id="rId15"/>
    <p:sldId id="269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>
      <p:cViewPr varScale="1">
        <p:scale>
          <a:sx n="67" d="100"/>
          <a:sy n="67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4DD88F-D14A-4F60-9263-CED511ADCFAC}" type="datetimeFigureOut">
              <a:rPr lang="ko-KR" altLang="en-US" smtClean="0"/>
              <a:t>2011-11-23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75CD04-4CF6-450F-B177-495AD2618DA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5CD04-4CF6-450F-B177-495AD2618DAF}" type="slidenum">
              <a:rPr lang="ko-KR" altLang="en-US" smtClean="0"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E0BC-88CA-4EA1-B1BE-F4306611BBB1}" type="datetimeFigureOut">
              <a:rPr lang="ko-KR" altLang="en-US" smtClean="0"/>
              <a:t>2011-11-22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274DB-ADE3-4EBB-A816-160B252D758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E0BC-88CA-4EA1-B1BE-F4306611BBB1}" type="datetimeFigureOut">
              <a:rPr lang="ko-KR" altLang="en-US" smtClean="0"/>
              <a:t>2011-11-22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274DB-ADE3-4EBB-A816-160B252D758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E0BC-88CA-4EA1-B1BE-F4306611BBB1}" type="datetimeFigureOut">
              <a:rPr lang="ko-KR" altLang="en-US" smtClean="0"/>
              <a:t>2011-11-22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274DB-ADE3-4EBB-A816-160B252D758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E0BC-88CA-4EA1-B1BE-F4306611BBB1}" type="datetimeFigureOut">
              <a:rPr lang="ko-KR" altLang="en-US" smtClean="0"/>
              <a:t>2011-11-22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274DB-ADE3-4EBB-A816-160B252D758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E0BC-88CA-4EA1-B1BE-F4306611BBB1}" type="datetimeFigureOut">
              <a:rPr lang="ko-KR" altLang="en-US" smtClean="0"/>
              <a:t>2011-11-22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274DB-ADE3-4EBB-A816-160B252D758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E0BC-88CA-4EA1-B1BE-F4306611BBB1}" type="datetimeFigureOut">
              <a:rPr lang="ko-KR" altLang="en-US" smtClean="0"/>
              <a:t>2011-11-22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274DB-ADE3-4EBB-A816-160B252D758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E0BC-88CA-4EA1-B1BE-F4306611BBB1}" type="datetimeFigureOut">
              <a:rPr lang="ko-KR" altLang="en-US" smtClean="0"/>
              <a:t>2011-11-22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274DB-ADE3-4EBB-A816-160B252D758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E0BC-88CA-4EA1-B1BE-F4306611BBB1}" type="datetimeFigureOut">
              <a:rPr lang="ko-KR" altLang="en-US" smtClean="0"/>
              <a:t>2011-11-22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274DB-ADE3-4EBB-A816-160B252D758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E0BC-88CA-4EA1-B1BE-F4306611BBB1}" type="datetimeFigureOut">
              <a:rPr lang="ko-KR" altLang="en-US" smtClean="0"/>
              <a:t>2011-11-22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274DB-ADE3-4EBB-A816-160B252D758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E0BC-88CA-4EA1-B1BE-F4306611BBB1}" type="datetimeFigureOut">
              <a:rPr lang="ko-KR" altLang="en-US" smtClean="0"/>
              <a:t>2011-11-22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274DB-ADE3-4EBB-A816-160B252D758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E0BC-88CA-4EA1-B1BE-F4306611BBB1}" type="datetimeFigureOut">
              <a:rPr lang="ko-KR" altLang="en-US" smtClean="0"/>
              <a:t>2011-11-22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274DB-ADE3-4EBB-A816-160B252D758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9E0BC-88CA-4EA1-B1BE-F4306611BBB1}" type="datetimeFigureOut">
              <a:rPr lang="ko-KR" altLang="en-US" smtClean="0"/>
              <a:t>2011-11-22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274DB-ADE3-4EBB-A816-160B252D758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fat.go.kr/main/index.jsp" TargetMode="External"/><Relationship Id="rId2" Type="http://schemas.openxmlformats.org/officeDocument/2006/relationships/hyperlink" Target="http://www.ustr.gov/uskoreaFT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Free_trade" TargetMode="External"/><Relationship Id="rId4" Type="http://schemas.openxmlformats.org/officeDocument/2006/relationships/hyperlink" Target="http://www.koreaherald.com/national/Detail.jsp?newsMLId=2011112200094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640960" cy="1470025"/>
          </a:xfrm>
        </p:spPr>
        <p:txBody>
          <a:bodyPr/>
          <a:lstStyle/>
          <a:p>
            <a:r>
              <a:rPr lang="en-US" altLang="ko-KR" dirty="0" smtClean="0"/>
              <a:t>R.O.K-U.S Free Trade Agreement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827584" y="1988840"/>
            <a:ext cx="7776864" cy="4536504"/>
          </a:xfrm>
        </p:spPr>
        <p:txBody>
          <a:bodyPr/>
          <a:lstStyle/>
          <a:p>
            <a:endParaRPr lang="ko-KR" altLang="en-US" dirty="0"/>
          </a:p>
        </p:txBody>
      </p:sp>
      <p:pic>
        <p:nvPicPr>
          <p:cNvPr id="4" name="그림 3" descr="Free Tade U_S_ and South Kore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556792"/>
            <a:ext cx="7416824" cy="49396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Why Should We Care?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832648"/>
          </a:xfrm>
        </p:spPr>
        <p:txBody>
          <a:bodyPr/>
          <a:lstStyle/>
          <a:p>
            <a:r>
              <a:rPr lang="en-US" altLang="ko-KR" dirty="0" smtClean="0"/>
              <a:t>Influence on our daily lives</a:t>
            </a:r>
          </a:p>
          <a:p>
            <a:pPr>
              <a:buNone/>
            </a:pPr>
            <a:endParaRPr lang="ko-KR" altLang="en-US" dirty="0"/>
          </a:p>
        </p:txBody>
      </p:sp>
      <p:pic>
        <p:nvPicPr>
          <p:cNvPr id="4" name="그림 3" descr="ebn_news1227776743_357689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268760"/>
            <a:ext cx="3744416" cy="2610823"/>
          </a:xfrm>
          <a:prstGeom prst="rect">
            <a:avLst/>
          </a:prstGeom>
        </p:spPr>
      </p:pic>
      <p:pic>
        <p:nvPicPr>
          <p:cNvPr id="5" name="그림 4" descr="for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4000500"/>
            <a:ext cx="5760640" cy="2857500"/>
          </a:xfrm>
          <a:prstGeom prst="rect">
            <a:avLst/>
          </a:prstGeom>
        </p:spPr>
      </p:pic>
      <p:pic>
        <p:nvPicPr>
          <p:cNvPr id="6" name="그림 5" descr="20080204000033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1268760"/>
            <a:ext cx="4163808" cy="2620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Why Should We Care?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328592"/>
          </a:xfrm>
        </p:spPr>
        <p:txBody>
          <a:bodyPr/>
          <a:lstStyle/>
          <a:p>
            <a:pPr>
              <a:buNone/>
            </a:pPr>
            <a:r>
              <a:rPr lang="en-US" altLang="ko-KR" dirty="0" smtClean="0"/>
              <a:t>Facilitation of R.O.K-U.S Trade</a:t>
            </a:r>
            <a:endParaRPr lang="ko-KR" altLang="en-US" dirty="0"/>
          </a:p>
        </p:txBody>
      </p:sp>
      <p:pic>
        <p:nvPicPr>
          <p:cNvPr id="4" name="그림 3" descr="AP_korea_trade_07040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639172"/>
            <a:ext cx="2304256" cy="5218828"/>
          </a:xfrm>
          <a:prstGeom prst="rect">
            <a:avLst/>
          </a:prstGeom>
        </p:spPr>
      </p:pic>
      <p:pic>
        <p:nvPicPr>
          <p:cNvPr id="5" name="그림 4" descr="p4chart2-496x4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5" y="1628800"/>
            <a:ext cx="6242329" cy="5034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altLang="ko-KR" dirty="0" smtClean="0"/>
              <a:t>Why Should We Care?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Korean exports            Korean imports</a:t>
            </a:r>
            <a:endParaRPr lang="ko-KR" altLang="en-US" dirty="0"/>
          </a:p>
        </p:txBody>
      </p:sp>
      <p:pic>
        <p:nvPicPr>
          <p:cNvPr id="5" name="그림 4" descr="kr_expor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3" y="2132856"/>
            <a:ext cx="4464496" cy="4464496"/>
          </a:xfrm>
          <a:prstGeom prst="rect">
            <a:avLst/>
          </a:prstGeom>
        </p:spPr>
      </p:pic>
      <p:pic>
        <p:nvPicPr>
          <p:cNvPr id="6" name="그림 5" descr="kr_impor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2132856"/>
            <a:ext cx="4032448" cy="4416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Why Should We Care?</a:t>
            </a:r>
            <a:endParaRPr lang="ko-KR" altLang="en-US" dirty="0"/>
          </a:p>
        </p:txBody>
      </p:sp>
      <p:pic>
        <p:nvPicPr>
          <p:cNvPr id="4" name="내용 개체 틀 3" descr="korea f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5983" y="1268760"/>
            <a:ext cx="8442317" cy="489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altLang="ko-KR" dirty="0" smtClean="0"/>
              <a:t>Power Dynamics in East Asia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lnSpcReduction="10000"/>
          </a:bodyPr>
          <a:lstStyle/>
          <a:p>
            <a:r>
              <a:rPr lang="en-US" altLang="ko-KR" dirty="0" smtClean="0"/>
              <a:t>Influences on FTA between East Asian countries</a:t>
            </a:r>
          </a:p>
          <a:p>
            <a:pPr>
              <a:buNone/>
            </a:pPr>
            <a:r>
              <a:rPr lang="en-US" altLang="ko-KR" dirty="0" smtClean="0"/>
              <a:t>- Korea-Japan, Korea-China, Japan-China, etc </a:t>
            </a:r>
          </a:p>
          <a:p>
            <a:r>
              <a:rPr lang="en-US" altLang="ko-KR" dirty="0" smtClean="0"/>
              <a:t>Greater R.O.K-U.S Trade</a:t>
            </a:r>
          </a:p>
          <a:p>
            <a:pPr>
              <a:buNone/>
            </a:pPr>
            <a:r>
              <a:rPr lang="en-US" altLang="ko-KR" dirty="0" smtClean="0"/>
              <a:t>= Less Korean Dependency on China</a:t>
            </a:r>
          </a:p>
          <a:p>
            <a:pPr>
              <a:buNone/>
            </a:pPr>
            <a:r>
              <a:rPr lang="en-US" altLang="ko-KR" dirty="0" smtClean="0"/>
              <a:t>= Greater U.S presence in East Asia</a:t>
            </a:r>
          </a:p>
          <a:p>
            <a:pPr>
              <a:buNone/>
            </a:pPr>
            <a:r>
              <a:rPr lang="en-US" altLang="ko-KR" dirty="0" smtClean="0"/>
              <a:t>= </a:t>
            </a:r>
            <a:r>
              <a:rPr lang="en-US" altLang="ko-KR" dirty="0"/>
              <a:t>M</a:t>
            </a:r>
            <a:r>
              <a:rPr lang="en-US" altLang="ko-KR" dirty="0" smtClean="0"/>
              <a:t>ore intense competition for American market between Korea and Japan (Cars, Electronics, etc) since Korean products would soon have more competitive price.</a:t>
            </a:r>
          </a:p>
          <a:p>
            <a:pPr>
              <a:buNone/>
            </a:pPr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Works Cited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328592"/>
          </a:xfrm>
        </p:spPr>
        <p:txBody>
          <a:bodyPr>
            <a:normAutofit fontScale="70000" lnSpcReduction="20000"/>
          </a:bodyPr>
          <a:lstStyle/>
          <a:p>
            <a:r>
              <a:rPr lang="en-US" altLang="ko-KR" dirty="0" smtClean="0"/>
              <a:t>Office of the United States Trade Representative</a:t>
            </a:r>
          </a:p>
          <a:p>
            <a:pPr>
              <a:buNone/>
            </a:pPr>
            <a:r>
              <a:rPr lang="en-US" altLang="ko-KR" dirty="0" smtClean="0">
                <a:hlinkClick r:id="rId2"/>
              </a:rPr>
              <a:t>http://www.ustr.gov/uskoreaFTA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r>
              <a:rPr lang="en-US" altLang="ko-KR" dirty="0" smtClean="0"/>
              <a:t>R.O.K Ministry of Foreign Affairs and Trade</a:t>
            </a:r>
          </a:p>
          <a:p>
            <a:pPr>
              <a:buNone/>
            </a:pPr>
            <a:r>
              <a:rPr lang="la-Latn" altLang="ko-KR" dirty="0" smtClean="0">
                <a:hlinkClick r:id="rId3"/>
              </a:rPr>
              <a:t>http://www.mofat.go.kr/main/index.jsp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r>
              <a:rPr lang="en-US" altLang="ko-KR" dirty="0" smtClean="0"/>
              <a:t>FTA webpage by R.O.K Ministry of Foreign Affairs and Trade</a:t>
            </a:r>
          </a:p>
          <a:p>
            <a:pPr>
              <a:buNone/>
            </a:pPr>
            <a:r>
              <a:rPr lang="la-Latn" altLang="ko-KR" dirty="0" smtClean="0">
                <a:hlinkClick r:id="rId3"/>
              </a:rPr>
              <a:t>http://www.mofat.go.kr/main/index.jsp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r>
              <a:rPr lang="en-US" altLang="ko-KR" dirty="0" smtClean="0"/>
              <a:t>Korea Herald News Article</a:t>
            </a:r>
          </a:p>
          <a:p>
            <a:pPr>
              <a:buNone/>
            </a:pPr>
            <a:r>
              <a:rPr lang="la-Latn" altLang="ko-KR" dirty="0" smtClean="0">
                <a:hlinkClick r:id="rId4"/>
              </a:rPr>
              <a:t>http://www.koreaherald.com/national/Detail.jsp?newsMLId=20111122000941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r>
              <a:rPr lang="en-US" altLang="ko-KR" dirty="0" smtClean="0"/>
              <a:t>Wikipedia Article on R.O.K-U.S FTA</a:t>
            </a:r>
            <a:endParaRPr lang="la-Latn" altLang="ko-KR" dirty="0" smtClean="0"/>
          </a:p>
          <a:p>
            <a:pPr>
              <a:buNone/>
            </a:pPr>
            <a:r>
              <a:rPr lang="la-Latn" altLang="ko-KR" dirty="0" smtClean="0">
                <a:hlinkClick r:id="rId5"/>
              </a:rPr>
              <a:t>http://en.wikipedia.org/wiki/Free_trade</a:t>
            </a: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November 22</a:t>
            </a:r>
            <a:r>
              <a:rPr lang="en-US" altLang="ko-KR" baseline="30000" dirty="0" smtClean="0"/>
              <a:t>nd</a:t>
            </a:r>
            <a:r>
              <a:rPr lang="en-US" altLang="ko-KR" dirty="0" smtClean="0"/>
              <a:t>, 2011</a:t>
            </a:r>
            <a:br>
              <a:rPr lang="en-US" altLang="ko-KR" dirty="0" smtClean="0"/>
            </a:br>
            <a:r>
              <a:rPr lang="en-US" altLang="ko-KR" dirty="0" smtClean="0"/>
              <a:t>The Ratification of R.O.K-U.S FTA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1520" y="1628800"/>
            <a:ext cx="8496944" cy="2304256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The National Assembly session held by a surprise.</a:t>
            </a:r>
          </a:p>
          <a:p>
            <a:r>
              <a:rPr lang="en-US" altLang="ko-KR" dirty="0" smtClean="0"/>
              <a:t>Out of 295, only 170 present.</a:t>
            </a:r>
          </a:p>
          <a:p>
            <a:r>
              <a:rPr lang="en-US" altLang="ko-KR" dirty="0" smtClean="0"/>
              <a:t>Avoiding a physical attempt to block the bill.</a:t>
            </a:r>
          </a:p>
          <a:p>
            <a:r>
              <a:rPr lang="en-US" altLang="ko-KR" dirty="0" smtClean="0"/>
              <a:t>Strong protest expected in future</a:t>
            </a:r>
          </a:p>
          <a:p>
            <a:endParaRPr lang="ko-KR" altLang="en-US" dirty="0"/>
          </a:p>
        </p:txBody>
      </p:sp>
      <p:pic>
        <p:nvPicPr>
          <p:cNvPr id="4" name="그림 3" descr="20111122001147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3851679"/>
            <a:ext cx="5184576" cy="30063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Tear Gas Canister</a:t>
            </a:r>
            <a:endParaRPr lang="ko-KR" altLang="en-US" dirty="0"/>
          </a:p>
        </p:txBody>
      </p:sp>
      <p:pic>
        <p:nvPicPr>
          <p:cNvPr id="4" name="내용 개체 틀 3" descr="news1321959013_267994_1_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196752"/>
            <a:ext cx="7836708" cy="53004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 descr="news1321960286_267994_5_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476672"/>
            <a:ext cx="6637830" cy="2808312"/>
          </a:xfrm>
        </p:spPr>
      </p:pic>
      <p:pic>
        <p:nvPicPr>
          <p:cNvPr id="5" name="그림 4" descr="NISI20111122_0005492470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3429000"/>
            <a:ext cx="6336704" cy="32407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What is FTA? </a:t>
            </a:r>
            <a:endParaRPr lang="ko-KR" altLang="en-US" dirty="0"/>
          </a:p>
        </p:txBody>
      </p:sp>
      <p:pic>
        <p:nvPicPr>
          <p:cNvPr id="4" name="내용 개체 틀 3" descr="rittenberg-fig02_0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268760"/>
            <a:ext cx="8320924" cy="4392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Tariffs</a:t>
            </a:r>
            <a:endParaRPr lang="ko-KR" altLang="en-US" dirty="0"/>
          </a:p>
        </p:txBody>
      </p:sp>
      <p:pic>
        <p:nvPicPr>
          <p:cNvPr id="4" name="내용 개체 틀 3" descr="tariff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807827"/>
            <a:ext cx="7848872" cy="60501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Expected Effects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5328592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0.42~1.99% rise (2.9 ~ 13.5 billion USD) in Korean GDP</a:t>
            </a:r>
          </a:p>
          <a:p>
            <a:r>
              <a:rPr lang="en-US" altLang="ko-KR" dirty="0" smtClean="0"/>
              <a:t>2.4 billion~6.8 billion USD benefit for Korean consumers</a:t>
            </a:r>
          </a:p>
          <a:p>
            <a:r>
              <a:rPr lang="en-US" altLang="ko-KR" dirty="0" smtClean="0"/>
              <a:t>12.1~15.1% rise (5.4 ~ 7.1 billion USD) in Korean exports to the U.S</a:t>
            </a:r>
          </a:p>
          <a:p>
            <a:r>
              <a:rPr lang="en-US" altLang="ko-KR" dirty="0" smtClean="0"/>
              <a:t>29.1~39.4% rise (9.6 ~ 12.2 billion USD) in Korean import from the U.S</a:t>
            </a:r>
          </a:p>
          <a:p>
            <a:r>
              <a:rPr lang="en-US" altLang="ko-KR" dirty="0" smtClean="0"/>
              <a:t>Approximately 104,000 new jobs in Korea</a:t>
            </a:r>
          </a:p>
          <a:p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 - </a:t>
            </a:r>
            <a:r>
              <a:rPr lang="en-US" altLang="ko-KR" sz="2600" dirty="0" smtClean="0"/>
              <a:t>Korean Institute for International Economic Policy</a:t>
            </a:r>
            <a:endParaRPr lang="en-US" altLang="ko-K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altLang="ko-KR" dirty="0" smtClean="0"/>
              <a:t>Timeline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lnSpcReduction="10000"/>
          </a:bodyPr>
          <a:lstStyle/>
          <a:p>
            <a:r>
              <a:rPr lang="en-US" altLang="ko-KR" dirty="0" smtClean="0"/>
              <a:t>February 2</a:t>
            </a:r>
            <a:r>
              <a:rPr lang="en-US" altLang="ko-KR" baseline="30000" dirty="0" smtClean="0"/>
              <a:t>nd</a:t>
            </a:r>
            <a:r>
              <a:rPr lang="en-US" altLang="ko-KR" dirty="0" smtClean="0"/>
              <a:t> 2006: Announcement of Negotiations</a:t>
            </a:r>
          </a:p>
          <a:p>
            <a:r>
              <a:rPr lang="en-US" altLang="ko-KR" dirty="0" smtClean="0"/>
              <a:t>April 1</a:t>
            </a:r>
            <a:r>
              <a:rPr lang="en-US" altLang="ko-KR" baseline="30000" dirty="0" smtClean="0"/>
              <a:t>st</a:t>
            </a:r>
            <a:r>
              <a:rPr lang="en-US" altLang="ko-KR" dirty="0" smtClean="0"/>
              <a:t> 2007: Conclusion of Negotiations</a:t>
            </a:r>
          </a:p>
          <a:p>
            <a:r>
              <a:rPr lang="en-US" altLang="ko-KR" dirty="0" smtClean="0"/>
              <a:t>June 30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2007: Signing of the Treaty</a:t>
            </a:r>
          </a:p>
          <a:p>
            <a:r>
              <a:rPr lang="en-US" altLang="ko-KR" dirty="0" smtClean="0"/>
              <a:t>December 2010: Signing of the Renegotiated Version of the Treaty</a:t>
            </a:r>
          </a:p>
          <a:p>
            <a:r>
              <a:rPr lang="en-US" altLang="ko-KR" dirty="0" smtClean="0"/>
              <a:t>October 12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2011: Ratification by the U.S Congress</a:t>
            </a:r>
          </a:p>
          <a:p>
            <a:r>
              <a:rPr lang="en-US" altLang="ko-KR" dirty="0" smtClean="0"/>
              <a:t>November 22</a:t>
            </a:r>
            <a:r>
              <a:rPr lang="en-US" altLang="ko-KR" baseline="30000" dirty="0" smtClean="0"/>
              <a:t>nd</a:t>
            </a:r>
            <a:r>
              <a:rPr lang="en-US" altLang="ko-KR" dirty="0" smtClean="0"/>
              <a:t> 2011: Ratification by the R.O.K National Assembly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altLang="ko-KR" dirty="0" smtClean="0"/>
              <a:t>Opposition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altLang="ko-KR" dirty="0" smtClean="0"/>
              <a:t>Opposition in Korea</a:t>
            </a:r>
          </a:p>
          <a:p>
            <a:r>
              <a:rPr lang="en-US" altLang="ko-KR" dirty="0" smtClean="0"/>
              <a:t>Investor-State Dispute System</a:t>
            </a:r>
          </a:p>
          <a:p>
            <a:r>
              <a:rPr lang="en-US" altLang="ko-KR" dirty="0" smtClean="0"/>
              <a:t>Negative effects on Korean Agriculture</a:t>
            </a:r>
          </a:p>
          <a:p>
            <a:r>
              <a:rPr lang="en-US" altLang="ko-KR" dirty="0" smtClean="0"/>
              <a:t>Not very advantageous for Korea</a:t>
            </a:r>
          </a:p>
          <a:p>
            <a:pPr>
              <a:buFontTx/>
              <a:buChar char="-"/>
            </a:pPr>
            <a:r>
              <a:rPr lang="en-US" altLang="ko-KR" dirty="0" smtClean="0"/>
              <a:t>Currently, only 2.5% tariff for cars, no tariff for cell phones and semi conductors.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Opposition in the U.S</a:t>
            </a:r>
          </a:p>
          <a:p>
            <a:r>
              <a:rPr lang="en-US" altLang="ko-KR" dirty="0" smtClean="0"/>
              <a:t>Negative effects on the U.S car industry</a:t>
            </a:r>
          </a:p>
          <a:p>
            <a:r>
              <a:rPr lang="en-US" altLang="ko-KR" dirty="0" smtClean="0"/>
              <a:t>Insufficient opening of the Korean agricultural market</a:t>
            </a:r>
          </a:p>
          <a:p>
            <a:pPr>
              <a:buNone/>
            </a:pPr>
            <a:r>
              <a:rPr lang="en-US" altLang="ko-KR" dirty="0" smtClean="0"/>
              <a:t>- Rice market remains closed, too long time period for opening the markets for other grains and meat</a:t>
            </a:r>
          </a:p>
          <a:p>
            <a:pPr>
              <a:buNone/>
            </a:pP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389</Words>
  <Application>Microsoft Office PowerPoint</Application>
  <PresentationFormat>화면 슬라이드 쇼(4:3)</PresentationFormat>
  <Paragraphs>65</Paragraphs>
  <Slides>15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6" baseType="lpstr">
      <vt:lpstr>Office 테마</vt:lpstr>
      <vt:lpstr>R.O.K-U.S Free Trade Agreement</vt:lpstr>
      <vt:lpstr>November 22nd, 2011 The Ratification of R.O.K-U.S FTA</vt:lpstr>
      <vt:lpstr>Tear Gas Canister</vt:lpstr>
      <vt:lpstr>슬라이드 4</vt:lpstr>
      <vt:lpstr>What is FTA? </vt:lpstr>
      <vt:lpstr>Tariffs</vt:lpstr>
      <vt:lpstr>Expected Effects</vt:lpstr>
      <vt:lpstr>Timeline</vt:lpstr>
      <vt:lpstr>Opposition</vt:lpstr>
      <vt:lpstr>Why Should We Care?</vt:lpstr>
      <vt:lpstr>Why Should We Care?</vt:lpstr>
      <vt:lpstr>Why Should We Care?</vt:lpstr>
      <vt:lpstr>Why Should We Care?</vt:lpstr>
      <vt:lpstr>Power Dynamics in East Asia</vt:lpstr>
      <vt:lpstr>Works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Daniel Park</dc:creator>
  <cp:lastModifiedBy>Daniel Park</cp:lastModifiedBy>
  <cp:revision>23</cp:revision>
  <dcterms:created xsi:type="dcterms:W3CDTF">2011-11-22T13:05:41Z</dcterms:created>
  <dcterms:modified xsi:type="dcterms:W3CDTF">2011-11-22T16:07:31Z</dcterms:modified>
</cp:coreProperties>
</file>